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329" r:id="rId4"/>
    <p:sldId id="286" r:id="rId5"/>
    <p:sldId id="338" r:id="rId6"/>
    <p:sldId id="339" r:id="rId7"/>
    <p:sldId id="326" r:id="rId8"/>
    <p:sldId id="287" r:id="rId9"/>
    <p:sldId id="337" r:id="rId10"/>
    <p:sldId id="325" r:id="rId11"/>
    <p:sldId id="340" r:id="rId12"/>
    <p:sldId id="341" r:id="rId13"/>
    <p:sldId id="330" r:id="rId14"/>
    <p:sldId id="291" r:id="rId15"/>
    <p:sldId id="294" r:id="rId16"/>
    <p:sldId id="295" r:id="rId17"/>
    <p:sldId id="296" r:id="rId18"/>
    <p:sldId id="336" r:id="rId19"/>
    <p:sldId id="297" r:id="rId20"/>
    <p:sldId id="333" r:id="rId21"/>
    <p:sldId id="342" r:id="rId22"/>
    <p:sldId id="343" r:id="rId23"/>
    <p:sldId id="335" r:id="rId24"/>
    <p:sldId id="334" r:id="rId25"/>
    <p:sldId id="298" r:id="rId26"/>
    <p:sldId id="328" r:id="rId27"/>
    <p:sldId id="301" r:id="rId28"/>
    <p:sldId id="313" r:id="rId29"/>
    <p:sldId id="309" r:id="rId30"/>
    <p:sldId id="332" r:id="rId31"/>
    <p:sldId id="357" r:id="rId32"/>
    <p:sldId id="312" r:id="rId33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" initials="EL" lastIdx="1" clrIdx="0">
    <p:extLst>
      <p:ext uri="{19B8F6BF-5375-455C-9EA6-DF929625EA0E}">
        <p15:presenceInfo xmlns:p15="http://schemas.microsoft.com/office/powerpoint/2012/main" userId="Eli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97999B"/>
    <a:srgbClr val="70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3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372" y="96"/>
      </p:cViewPr>
      <p:guideLst>
        <p:guide orient="horz" pos="1607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2015 Value</a:t>
            </a:r>
            <a:r>
              <a:rPr lang="en-US" baseline="0" dirty="0" smtClean="0"/>
              <a:t> of Shipments $76 Billion </a:t>
            </a:r>
          </a:p>
          <a:p>
            <a:pPr algn="ctr">
              <a:defRPr/>
            </a:pPr>
            <a:r>
              <a:rPr lang="en-US" baseline="0" dirty="0" smtClean="0"/>
              <a:t>for Textiles, Apparel, &amp; Manufactured Fibers</a:t>
            </a:r>
            <a:endParaRPr lang="en-US" dirty="0"/>
          </a:p>
        </c:rich>
      </c:tx>
      <c:layout>
        <c:manualLayout>
          <c:xMode val="edge"/>
          <c:yMode val="edge"/>
          <c:x val="0.25282407407407409"/>
          <c:y val="3.38845065112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36E-2"/>
          <c:y val="0.24043881334034242"/>
          <c:w val="0.9277800865169632"/>
          <c:h val="0.48848758672586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for 313 Textile Mills, 314 Textile Product Mills, 315 Apparel, and 32522 Artifical &amp; Synthetic Fibers and Filaments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32098765432241E-3"/>
                  <c:y val="-0.1190454369205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32098765432382E-3"/>
                  <c:y val="-0.162804163148078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07924755589000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432098765432664E-3"/>
                  <c:y val="-0.206189242084516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20400712964396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432098765432098E-3"/>
                  <c:y val="-0.230719079460586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864197530865328E-3"/>
                  <c:y val="-0.23808290433372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"$"#,##0.0</c:formatCode>
                <c:ptCount val="7"/>
                <c:pt idx="0">
                  <c:v>66.900000000000006</c:v>
                </c:pt>
                <c:pt idx="1">
                  <c:v>71</c:v>
                </c:pt>
                <c:pt idx="2">
                  <c:v>74.2</c:v>
                </c:pt>
                <c:pt idx="3">
                  <c:v>73.599999999999994</c:v>
                </c:pt>
                <c:pt idx="4">
                  <c:v>74.7</c:v>
                </c:pt>
                <c:pt idx="5">
                  <c:v>75.5</c:v>
                </c:pt>
                <c:pt idx="6">
                  <c:v>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7588616"/>
        <c:axId val="307583128"/>
      </c:barChart>
      <c:catAx>
        <c:axId val="30758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583128"/>
        <c:crosses val="autoZero"/>
        <c:auto val="1"/>
        <c:lblAlgn val="ctr"/>
        <c:lblOffset val="100"/>
        <c:noMultiLvlLbl val="0"/>
      </c:catAx>
      <c:valAx>
        <c:axId val="307583128"/>
        <c:scaling>
          <c:orientation val="minMax"/>
          <c:max val="8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58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506172839506171E-2"/>
          <c:y val="0.84067605944639512"/>
          <c:w val="0.96790123456790134"/>
          <c:h val="0.1359671533685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Value of Shipments in $ </a:t>
            </a:r>
            <a:r>
              <a:rPr lang="en-US" dirty="0" smtClean="0"/>
              <a:t>Billions by Category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Shipments in $ Billions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313 Textile Mills</c:v>
                </c:pt>
                <c:pt idx="1">
                  <c:v>314 Textile Product Mills</c:v>
                </c:pt>
                <c:pt idx="2">
                  <c:v>315 Apparel</c:v>
                </c:pt>
                <c:pt idx="3">
                  <c:v>32522 Artificial &amp; Synthetic Fibers &amp; Filaments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30.7</c:v>
                </c:pt>
                <c:pt idx="1">
                  <c:v>23.2</c:v>
                </c:pt>
                <c:pt idx="2">
                  <c:v>13.9</c:v>
                </c:pt>
                <c:pt idx="3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579K</a:t>
            </a:r>
            <a:r>
              <a:rPr lang="en-US" baseline="0" dirty="0" smtClean="0"/>
              <a:t> Jobs in Textile Supply Chain in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313 Textile Mills</c:v>
                </c:pt>
                <c:pt idx="1">
                  <c:v>314 Textile Product Mills</c:v>
                </c:pt>
                <c:pt idx="2">
                  <c:v>315 Apparel</c:v>
                </c:pt>
                <c:pt idx="3">
                  <c:v>Cotton Farming &amp; Related Industry</c:v>
                </c:pt>
                <c:pt idx="4">
                  <c:v>Wool Growing &amp; Related Industry</c:v>
                </c:pt>
                <c:pt idx="5">
                  <c:v>32522 Artificial &amp; Synthetic Filaments &amp; Fibers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116.4</c:v>
                </c:pt>
                <c:pt idx="1">
                  <c:v>116.4</c:v>
                </c:pt>
                <c:pt idx="2">
                  <c:v>136.80000000000001</c:v>
                </c:pt>
                <c:pt idx="3">
                  <c:v>116.3</c:v>
                </c:pt>
                <c:pt idx="4">
                  <c:v>67.8</c:v>
                </c:pt>
                <c:pt idx="5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2592592592592587E-3"/>
          <c:y val="0.17900857459109534"/>
          <c:w val="0.32773160299407017"/>
          <c:h val="0.82000715443306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Fiber, Textile, &amp; Apparel Job</a:t>
            </a:r>
            <a:r>
              <a:rPr lang="en-US" baseline="0" dirty="0" smtClean="0"/>
              <a:t> Losses Slowing to Standstill</a:t>
            </a:r>
          </a:p>
        </c:rich>
      </c:tx>
      <c:layout>
        <c:manualLayout>
          <c:xMode val="edge"/>
          <c:yMode val="edge"/>
          <c:x val="0.148348765432098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77396228249246"/>
          <c:y val="0.16477096116025722"/>
          <c:w val="0.64625072907553227"/>
          <c:h val="0.72781361637559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313 Textile Mills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Sheet1!$B$2:$B$11</c:f>
              <c:numCache>
                <c:formatCode>#0.0</c:formatCode>
                <c:ptCount val="10"/>
                <c:pt idx="0">
                  <c:v>195</c:v>
                </c:pt>
                <c:pt idx="1">
                  <c:v>169.7</c:v>
                </c:pt>
                <c:pt idx="2">
                  <c:v>151.19999999999999</c:v>
                </c:pt>
                <c:pt idx="3">
                  <c:v>124.4</c:v>
                </c:pt>
                <c:pt idx="4">
                  <c:v>119</c:v>
                </c:pt>
                <c:pt idx="5">
                  <c:v>120.1</c:v>
                </c:pt>
                <c:pt idx="6">
                  <c:v>118.7</c:v>
                </c:pt>
                <c:pt idx="7">
                  <c:v>117.2</c:v>
                </c:pt>
                <c:pt idx="8">
                  <c:v>117</c:v>
                </c:pt>
                <c:pt idx="9">
                  <c:v>116.4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314 Textile Product Mills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Sheet1!$C$2:$C$11</c:f>
              <c:numCache>
                <c:formatCode>#0.0</c:formatCode>
                <c:ptCount val="10"/>
                <c:pt idx="0">
                  <c:v>166.7</c:v>
                </c:pt>
                <c:pt idx="1">
                  <c:v>157.69999999999999</c:v>
                </c:pt>
                <c:pt idx="2">
                  <c:v>147.19999999999999</c:v>
                </c:pt>
                <c:pt idx="3">
                  <c:v>125.7</c:v>
                </c:pt>
                <c:pt idx="4">
                  <c:v>119</c:v>
                </c:pt>
                <c:pt idx="5">
                  <c:v>117.6</c:v>
                </c:pt>
                <c:pt idx="6">
                  <c:v>116.3</c:v>
                </c:pt>
                <c:pt idx="7">
                  <c:v>114.4</c:v>
                </c:pt>
                <c:pt idx="8">
                  <c:v>115</c:v>
                </c:pt>
                <c:pt idx="9">
                  <c:v>116.4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315 Apparel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Sheet1!$D$2:$D$11</c:f>
              <c:numCache>
                <c:formatCode>#0.0</c:formatCode>
                <c:ptCount val="10"/>
                <c:pt idx="0">
                  <c:v>232.4</c:v>
                </c:pt>
                <c:pt idx="1">
                  <c:v>214.6</c:v>
                </c:pt>
                <c:pt idx="2">
                  <c:v>199</c:v>
                </c:pt>
                <c:pt idx="3">
                  <c:v>167.5</c:v>
                </c:pt>
                <c:pt idx="4">
                  <c:v>156.6</c:v>
                </c:pt>
                <c:pt idx="5">
                  <c:v>151.69999999999999</c:v>
                </c:pt>
                <c:pt idx="6">
                  <c:v>148</c:v>
                </c:pt>
                <c:pt idx="7">
                  <c:v>144.69999999999999</c:v>
                </c:pt>
                <c:pt idx="8">
                  <c:v>140.1</c:v>
                </c:pt>
                <c:pt idx="9">
                  <c:v>136.80000000000001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32522 Artificial &amp; Synthetic Fibers &amp; Filaments Manufacturing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30.7</c:v>
                </c:pt>
                <c:pt idx="1">
                  <c:v>31.5</c:v>
                </c:pt>
                <c:pt idx="2">
                  <c:v>30.5</c:v>
                </c:pt>
                <c:pt idx="3">
                  <c:v>26.8</c:v>
                </c:pt>
                <c:pt idx="4">
                  <c:v>26.3</c:v>
                </c:pt>
                <c:pt idx="5">
                  <c:v>25.9</c:v>
                </c:pt>
                <c:pt idx="6">
                  <c:v>25.8</c:v>
                </c:pt>
                <c:pt idx="7">
                  <c:v>25.4</c:v>
                </c:pt>
                <c:pt idx="8">
                  <c:v>25.8</c:v>
                </c:pt>
                <c:pt idx="9">
                  <c:v>25.6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631296"/>
        <c:axId val="307862856"/>
      </c:lineChart>
      <c:catAx>
        <c:axId val="2496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62856"/>
        <c:crosses val="autoZero"/>
        <c:auto val="1"/>
        <c:lblAlgn val="ctr"/>
        <c:lblOffset val="100"/>
        <c:noMultiLvlLbl val="0"/>
      </c:catAx>
      <c:valAx>
        <c:axId val="30786285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4928995838769216"/>
          <c:w val="0.23818824730242052"/>
          <c:h val="0.64179048090275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Trend for U.S. Exports of Fiber, Textiles, and Apparel in $ Billions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Textile &amp; Apparel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"$"#,##0.0_);[Red]\("$"#,##0.0\)</c:formatCode>
                <c:ptCount val="7"/>
                <c:pt idx="0">
                  <c:v>16.600000000000001</c:v>
                </c:pt>
                <c:pt idx="1">
                  <c:v>19.7</c:v>
                </c:pt>
                <c:pt idx="2">
                  <c:v>22.4</c:v>
                </c:pt>
                <c:pt idx="3">
                  <c:v>22.7</c:v>
                </c:pt>
                <c:pt idx="4">
                  <c:v>23.7</c:v>
                </c:pt>
                <c:pt idx="5">
                  <c:v>24.4</c:v>
                </c:pt>
                <c:pt idx="6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Cotton, Wool, &amp; Other Fine Animal Hair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"$"#,##0.0_);[Red]\("$"#,##0.0\)</c:formatCode>
                <c:ptCount val="7"/>
                <c:pt idx="0">
                  <c:v>3.5</c:v>
                </c:pt>
                <c:pt idx="1">
                  <c:v>5.8</c:v>
                </c:pt>
                <c:pt idx="2">
                  <c:v>8.5</c:v>
                </c:pt>
                <c:pt idx="3">
                  <c:v>6.3</c:v>
                </c:pt>
                <c:pt idx="4">
                  <c:v>5.7</c:v>
                </c:pt>
                <c:pt idx="5">
                  <c:v>4.5</c:v>
                </c:pt>
                <c:pt idx="6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9630512"/>
        <c:axId val="307869128"/>
      </c:barChart>
      <c:catAx>
        <c:axId val="24963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69128"/>
        <c:crosses val="autoZero"/>
        <c:auto val="1"/>
        <c:lblAlgn val="ctr"/>
        <c:lblOffset val="100"/>
        <c:noMultiLvlLbl val="0"/>
      </c:catAx>
      <c:valAx>
        <c:axId val="307869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2015 Exports $27.75</a:t>
            </a:r>
            <a:r>
              <a:rPr lang="en-US" baseline="0" dirty="0" smtClean="0"/>
              <a:t> </a:t>
            </a:r>
            <a:r>
              <a:rPr lang="en-US" dirty="0" smtClean="0"/>
              <a:t>Billion – Breakout by Category in $ Billions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Exports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Cotton, Wool &amp; Fine Animal Hair</c:v>
                </c:pt>
                <c:pt idx="1">
                  <c:v>Yarns</c:v>
                </c:pt>
                <c:pt idx="2">
                  <c:v>Fabrics</c:v>
                </c:pt>
                <c:pt idx="3">
                  <c:v>Made-Up Articles</c:v>
                </c:pt>
                <c:pt idx="4">
                  <c:v>Apparel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4</c:v>
                </c:pt>
                <c:pt idx="1">
                  <c:v>4.9000000000000004</c:v>
                </c:pt>
                <c:pt idx="2">
                  <c:v>9</c:v>
                </c:pt>
                <c:pt idx="3">
                  <c:v>3.7</c:v>
                </c:pt>
                <c:pt idx="4">
                  <c:v>6.1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2592592592592587E-3"/>
          <c:y val="0.24940370548989982"/>
          <c:w val="0.27431284631087782"/>
          <c:h val="0.61098092200489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Capital Investment in U.S. Textile Manufacturing Up $838 Million </a:t>
            </a:r>
          </a:p>
          <a:p>
            <a:pPr>
              <a:defRPr/>
            </a:pPr>
            <a:r>
              <a:rPr lang="en-US" baseline="0" dirty="0" smtClean="0"/>
              <a:t>in Last 6 Years – Data in $ Millions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313, 314 Textile Mills and Textile Product Mills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960</c:v>
                </c:pt>
                <c:pt idx="1">
                  <c:v>1112</c:v>
                </c:pt>
                <c:pt idx="2">
                  <c:v>1215</c:v>
                </c:pt>
                <c:pt idx="3">
                  <c:v>1236</c:v>
                </c:pt>
                <c:pt idx="4">
                  <c:v>1558</c:v>
                </c:pt>
                <c:pt idx="5">
                  <c:v>1798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315 Apparel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405</c:v>
                </c:pt>
                <c:pt idx="1">
                  <c:v>293</c:v>
                </c:pt>
                <c:pt idx="2">
                  <c:v>361</c:v>
                </c:pt>
                <c:pt idx="3">
                  <c:v>323</c:v>
                </c:pt>
                <c:pt idx="4">
                  <c:v>287</c:v>
                </c:pt>
                <c:pt idx="5">
                  <c:v>248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8337200"/>
        <c:axId val="308331320"/>
      </c:barChart>
      <c:catAx>
        <c:axId val="308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1320"/>
        <c:crosses val="autoZero"/>
        <c:auto val="1"/>
        <c:lblAlgn val="ctr"/>
        <c:lblOffset val="100"/>
        <c:noMultiLvlLbl val="0"/>
      </c:catAx>
      <c:valAx>
        <c:axId val="30833132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720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Capacity Utilization Index Shows Textile Mills 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Matching Average for All U.S. Manufacturing</a:t>
            </a:r>
            <a:endParaRPr lang="en-US" dirty="0" smtClean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313 Textile Mills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55.174700000000001</c:v>
                </c:pt>
                <c:pt idx="1">
                  <c:v>65.423699999999997</c:v>
                </c:pt>
                <c:pt idx="2">
                  <c:v>67.456400000000002</c:v>
                </c:pt>
                <c:pt idx="3">
                  <c:v>69.374600000000001</c:v>
                </c:pt>
                <c:pt idx="4">
                  <c:v>73.344999999999999</c:v>
                </c:pt>
                <c:pt idx="5">
                  <c:v>73.590199999999996</c:v>
                </c:pt>
                <c:pt idx="6">
                  <c:v>76.822900000000004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314 Textile Product Mills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58.746299999999998</c:v>
                </c:pt>
                <c:pt idx="1">
                  <c:v>62.493699999999997</c:v>
                </c:pt>
                <c:pt idx="2">
                  <c:v>64.004599999999996</c:v>
                </c:pt>
                <c:pt idx="3">
                  <c:v>62.172199999999997</c:v>
                </c:pt>
                <c:pt idx="4">
                  <c:v>65.177199999999999</c:v>
                </c:pt>
                <c:pt idx="5">
                  <c:v>69.0077</c:v>
                </c:pt>
                <c:pt idx="6">
                  <c:v>70.179500000000004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315 Apparel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66.372100000000003</c:v>
                </c:pt>
                <c:pt idx="1">
                  <c:v>69.963300000000004</c:v>
                </c:pt>
                <c:pt idx="2">
                  <c:v>68.282300000000006</c:v>
                </c:pt>
                <c:pt idx="3">
                  <c:v>68.323899999999995</c:v>
                </c:pt>
                <c:pt idx="4">
                  <c:v>66.278099999999995</c:v>
                </c:pt>
                <c:pt idx="5">
                  <c:v>66.745500000000007</c:v>
                </c:pt>
                <c:pt idx="6">
                  <c:v>68.246300000000005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NAICS Manufacturing 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65.455699999999993</c:v>
                </c:pt>
                <c:pt idx="1">
                  <c:v>71.086299999999994</c:v>
                </c:pt>
                <c:pt idx="2">
                  <c:v>74.0471</c:v>
                </c:pt>
                <c:pt idx="3">
                  <c:v>74.956800000000001</c:v>
                </c:pt>
                <c:pt idx="4">
                  <c:v>74.565600000000003</c:v>
                </c:pt>
                <c:pt idx="5">
                  <c:v>75.959299999999999</c:v>
                </c:pt>
                <c:pt idx="6">
                  <c:v>76.733900000000006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337984"/>
        <c:axId val="308336416"/>
      </c:lineChart>
      <c:catAx>
        <c:axId val="3083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6416"/>
        <c:crosses val="autoZero"/>
        <c:auto val="1"/>
        <c:lblAlgn val="ctr"/>
        <c:lblOffset val="100"/>
        <c:noMultiLvlLbl val="0"/>
      </c:catAx>
      <c:valAx>
        <c:axId val="30833641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U.S. Textile Output Growing Faster 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Than Average for All Manufacturing Since 2012</a:t>
            </a:r>
            <a:endParaRPr lang="en-US" dirty="0" smtClean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313 Textile Mills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95.875500000000002</c:v>
                </c:pt>
                <c:pt idx="1">
                  <c:v>106.57989999999999</c:v>
                </c:pt>
                <c:pt idx="2">
                  <c:v>102.0224</c:v>
                </c:pt>
                <c:pt idx="3">
                  <c:v>100</c:v>
                </c:pt>
                <c:pt idx="4">
                  <c:v>103.26430000000001</c:v>
                </c:pt>
                <c:pt idx="5">
                  <c:v>102.712</c:v>
                </c:pt>
                <c:pt idx="6">
                  <c:v>107.6189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314 Textile Product Mills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102.5566</c:v>
                </c:pt>
                <c:pt idx="1">
                  <c:v>103.7174</c:v>
                </c:pt>
                <c:pt idx="2">
                  <c:v>104.5896</c:v>
                </c:pt>
                <c:pt idx="3">
                  <c:v>100</c:v>
                </c:pt>
                <c:pt idx="4">
                  <c:v>102.56870000000001</c:v>
                </c:pt>
                <c:pt idx="5">
                  <c:v>106.0371</c:v>
                </c:pt>
                <c:pt idx="6">
                  <c:v>105.9007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315 Apparel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112.7727</c:v>
                </c:pt>
                <c:pt idx="1">
                  <c:v>109.5294</c:v>
                </c:pt>
                <c:pt idx="2">
                  <c:v>102.9644</c:v>
                </c:pt>
                <c:pt idx="3">
                  <c:v>100</c:v>
                </c:pt>
                <c:pt idx="4">
                  <c:v>94.578199999999995</c:v>
                </c:pt>
                <c:pt idx="5">
                  <c:v>92.656000000000006</c:v>
                </c:pt>
                <c:pt idx="6">
                  <c:v>92.660499999999999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NAICS Manufacturing 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Sheet1!$E$2:$E$8</c:f>
              <c:numCache>
                <c:formatCode>0.0</c:formatCode>
                <c:ptCount val="7"/>
                <c:pt idx="0">
                  <c:v>88.3904</c:v>
                </c:pt>
                <c:pt idx="1">
                  <c:v>94.131600000000006</c:v>
                </c:pt>
                <c:pt idx="2">
                  <c:v>97.204800000000006</c:v>
                </c:pt>
                <c:pt idx="3">
                  <c:v>100</c:v>
                </c:pt>
                <c:pt idx="4">
                  <c:v>101.0655</c:v>
                </c:pt>
                <c:pt idx="5">
                  <c:v>103.9007</c:v>
                </c:pt>
                <c:pt idx="6">
                  <c:v>106.10769999999999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334848"/>
        <c:axId val="308338376"/>
      </c:lineChart>
      <c:catAx>
        <c:axId val="3083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8376"/>
        <c:crosses val="autoZero"/>
        <c:auto val="1"/>
        <c:lblAlgn val="ctr"/>
        <c:lblOffset val="100"/>
        <c:noMultiLvlLbl val="0"/>
      </c:catAx>
      <c:valAx>
        <c:axId val="308338376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0.36182</cdr:x>
      <cdr:y>0.19745</cdr:y>
    </cdr:from>
    <cdr:to>
      <cdr:x>0.46249</cdr:x>
      <cdr:y>0.34838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7661" y="644159"/>
          <a:ext cx="828431" cy="49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Jobs in Thousands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0.08096</cdr:y>
    </cdr:from>
    <cdr:to>
      <cdr:x>0.09972</cdr:x>
      <cdr:y>0.21668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" y="265723"/>
          <a:ext cx="820615" cy="445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Jobs in Thousands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0.89886</cdr:x>
      <cdr:y>0.06537</cdr:y>
    </cdr:from>
    <cdr:to>
      <cdr:x>0.99098</cdr:x>
      <cdr:y>0.20117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7263" y="214435"/>
          <a:ext cx="758092" cy="445477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Total = $27.75 B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B0AE150-E523-1340-9462-4AD54286CDB6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5ED4C8F-81DA-1D48-A964-A1B89D1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C6C45C8-4853-5347-9558-478233378081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40DCC6A-63B1-0C40-AED3-899475DA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CC6A-63B1-0C40-AED3-899475DAB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U.S. Federal 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CC6A-63B1-0C40-AED3-899475DAB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" y="0"/>
            <a:ext cx="9143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550" y="2119424"/>
            <a:ext cx="8238077" cy="773042"/>
          </a:xfrm>
        </p:spPr>
        <p:txBody>
          <a:bodyPr>
            <a:normAutofit/>
          </a:bodyPr>
          <a:lstStyle>
            <a:lvl1pPr>
              <a:defRPr sz="2800" spc="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7839"/>
            <a:ext cx="6400800" cy="82206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CTO_Main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2" y="644999"/>
            <a:ext cx="1876577" cy="43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4" y="3692811"/>
            <a:ext cx="1406933" cy="9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-5773"/>
            <a:ext cx="9143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3438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19-5 NCTO PPT Redo_v2_v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3438"/>
          </a:xfrm>
        </p:spPr>
        <p:txBody>
          <a:bodyPr/>
          <a:lstStyle>
            <a:lvl1pPr algn="l"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8859"/>
            <a:ext cx="9144000" cy="0"/>
          </a:xfrm>
          <a:prstGeom prst="line">
            <a:avLst/>
          </a:prstGeom>
          <a:ln w="6350" cmpd="sng">
            <a:solidFill>
              <a:srgbClr val="008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5775" y="2022228"/>
            <a:ext cx="8229600" cy="575630"/>
          </a:xfrm>
        </p:spPr>
        <p:txBody>
          <a:bodyPr/>
          <a:lstStyle>
            <a:lvl1pPr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" y="0"/>
            <a:ext cx="9143428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4550" y="2104232"/>
            <a:ext cx="8238077" cy="773042"/>
          </a:xfrm>
        </p:spPr>
        <p:txBody>
          <a:bodyPr>
            <a:normAutofit/>
          </a:bodyPr>
          <a:lstStyle>
            <a:lvl1pPr>
              <a:defRPr sz="2800" spc="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 descr="NCTO_Main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2" y="644999"/>
            <a:ext cx="1876577" cy="43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4" y="3692811"/>
            <a:ext cx="1406933" cy="9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18" y="3773238"/>
            <a:ext cx="1378764" cy="88866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4550" y="2104232"/>
            <a:ext cx="8238077" cy="773042"/>
          </a:xfrm>
        </p:spPr>
        <p:txBody>
          <a:bodyPr>
            <a:normAutofit/>
          </a:bodyPr>
          <a:lstStyle>
            <a:lvl1pPr>
              <a:defRPr sz="2800" spc="300"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6" y="645000"/>
            <a:ext cx="1876568" cy="4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4" y="3692811"/>
            <a:ext cx="1406933" cy="9068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4550" y="2119424"/>
            <a:ext cx="8238077" cy="77304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800" spc="300"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2897839"/>
            <a:ext cx="6400800" cy="82206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9799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6" y="645000"/>
            <a:ext cx="1876568" cy="4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775" y="2022228"/>
            <a:ext cx="8229600" cy="575630"/>
          </a:xfrm>
        </p:spPr>
        <p:txBody>
          <a:bodyPr/>
          <a:lstStyle>
            <a:lvl1pPr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-5773"/>
            <a:ext cx="9143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796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19-5 NCTO PPT Redo_v2_v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0755"/>
          </a:xfrm>
        </p:spPr>
        <p:txBody>
          <a:bodyPr/>
          <a:lstStyle>
            <a:lvl1pPr algn="l"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68859"/>
            <a:ext cx="9144000" cy="0"/>
          </a:xfrm>
          <a:prstGeom prst="line">
            <a:avLst/>
          </a:prstGeom>
          <a:ln w="6350" cmpd="sng">
            <a:solidFill>
              <a:srgbClr val="008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9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775" y="2022228"/>
            <a:ext cx="8229600" cy="575630"/>
          </a:xfrm>
        </p:spPr>
        <p:txBody>
          <a:bodyPr/>
          <a:lstStyle>
            <a:lvl1pPr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3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-5773"/>
            <a:ext cx="91434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3438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119-5 NCTO PPT Redo_v2_v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3438"/>
          </a:xfrm>
        </p:spPr>
        <p:txBody>
          <a:bodyPr/>
          <a:lstStyle>
            <a:lvl1pPr algn="l"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68859"/>
            <a:ext cx="9144000" cy="0"/>
          </a:xfrm>
          <a:prstGeom prst="line">
            <a:avLst/>
          </a:prstGeom>
          <a:ln w="6350" cmpd="sng">
            <a:solidFill>
              <a:srgbClr val="008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19-5 NCTO PPT Redo_v2_v copy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022228"/>
            <a:ext cx="8229600" cy="575630"/>
          </a:xfrm>
        </p:spPr>
        <p:txBody>
          <a:bodyPr/>
          <a:lstStyle>
            <a:lvl1pPr>
              <a:defRPr>
                <a:solidFill>
                  <a:srgbClr val="9799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60" r:id="rId5"/>
    <p:sldLayoutId id="2147483655" r:id="rId6"/>
    <p:sldLayoutId id="2147483652" r:id="rId7"/>
    <p:sldLayoutId id="2147483661" r:id="rId8"/>
    <p:sldLayoutId id="2147483656" r:id="rId9"/>
    <p:sldLayoutId id="2147483653" r:id="rId10"/>
    <p:sldLayoutId id="2147483662" r:id="rId11"/>
    <p:sldLayoutId id="2147483657" r:id="rId12"/>
    <p:sldLayoutId id="2147483654" r:id="rId13"/>
    <p:sldLayoutId id="2147483659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97999B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oundationcenter.org/findfunders/990finder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48" y="1596063"/>
            <a:ext cx="8238077" cy="773042"/>
          </a:xfrm>
        </p:spPr>
        <p:txBody>
          <a:bodyPr>
            <a:noAutofit/>
          </a:bodyPr>
          <a:lstStyle/>
          <a:p>
            <a:r>
              <a:rPr lang="en-US" dirty="0" smtClean="0"/>
              <a:t>National Council of Textile Organizations</a:t>
            </a:r>
            <a:br>
              <a:rPr lang="en-US" dirty="0" smtClean="0"/>
            </a:b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Annual Meeting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204" y="2816073"/>
            <a:ext cx="8196349" cy="1137694"/>
          </a:xfrm>
        </p:spPr>
        <p:txBody>
          <a:bodyPr>
            <a:normAutofit/>
          </a:bodyPr>
          <a:lstStyle/>
          <a:p>
            <a:r>
              <a:rPr lang="en-US" dirty="0" smtClean="0"/>
              <a:t>Thursday, April 14, 2016</a:t>
            </a:r>
          </a:p>
          <a:p>
            <a:r>
              <a:rPr lang="en-US" dirty="0" smtClean="0"/>
              <a:t>General 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67968" cy="653438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Capital Investment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0073686"/>
              </p:ext>
            </p:extLst>
          </p:nvPr>
        </p:nvGraphicFramePr>
        <p:xfrm>
          <a:off x="457200" y="1200150"/>
          <a:ext cx="8229600" cy="331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647010"/>
            <a:ext cx="8229600" cy="288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U.S. Census Bureau Annual Capital Expenditures Survey (ACES)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Capacity Utilization Index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506080"/>
              </p:ext>
            </p:extLst>
          </p:nvPr>
        </p:nvGraphicFramePr>
        <p:xfrm>
          <a:off x="457200" y="1200150"/>
          <a:ext cx="8229600" cy="33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90351"/>
            <a:ext cx="8229600" cy="30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i="1" dirty="0" smtClean="0"/>
              <a:t>Source: U.S. Federal Reserve Index of Capacity Utilization.  Data indexed to 2012.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023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Production Index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467379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708635"/>
            <a:ext cx="8229600" cy="3094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Source: U.S. Federal Reserve Index of Industrial Production Not Seasonally Adjusted; 2012 = 100.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65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50" y="2011357"/>
            <a:ext cx="8238077" cy="86470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Policy 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68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TPP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100" dirty="0" smtClean="0"/>
              <a:t>Strong yarn-forward rule of origin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Reasonable duty phase-outs on sensitive textile and apparel products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Continued stability of the Western Hemisphere supply chain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Workable rules to facilitate Customs enforcement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45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TPP 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75104"/>
            <a:ext cx="8229600" cy="39433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100" dirty="0" smtClean="0"/>
              <a:t>TPP objectives achieved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100" dirty="0" smtClean="0"/>
              <a:t>Yarn-forward rule of origin mirrors NAFTA/CAFTA  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100" dirty="0"/>
              <a:t>Duties for most sensitive items </a:t>
            </a:r>
            <a:r>
              <a:rPr lang="en-US" sz="2100" dirty="0" smtClean="0"/>
              <a:t>phased </a:t>
            </a:r>
            <a:r>
              <a:rPr lang="en-US" sz="2100" dirty="0"/>
              <a:t>out over 10-12 </a:t>
            </a:r>
            <a:r>
              <a:rPr lang="en-US" sz="2100" dirty="0" smtClean="0"/>
              <a:t>years   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100" dirty="0"/>
              <a:t>Most </a:t>
            </a:r>
            <a:r>
              <a:rPr lang="en-US" sz="2100" dirty="0" smtClean="0"/>
              <a:t>sensitive items for Western </a:t>
            </a:r>
            <a:r>
              <a:rPr lang="en-US" sz="2100" dirty="0"/>
              <a:t>Hemisphere </a:t>
            </a:r>
            <a:r>
              <a:rPr lang="en-US" sz="2100" dirty="0" smtClean="0"/>
              <a:t>covered by yarn-forward and afforded 10-12 </a:t>
            </a:r>
            <a:r>
              <a:rPr lang="en-US" sz="2100" dirty="0"/>
              <a:t>year tariff </a:t>
            </a:r>
            <a:r>
              <a:rPr lang="en-US" sz="2100" dirty="0" smtClean="0"/>
              <a:t>phase-outs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100" dirty="0"/>
              <a:t>Customs </a:t>
            </a:r>
            <a:r>
              <a:rPr lang="en-US" sz="2100" dirty="0" smtClean="0"/>
              <a:t>language </a:t>
            </a:r>
            <a:r>
              <a:rPr lang="en-US" sz="2100" dirty="0"/>
              <a:t>captures the stronger enforcement </a:t>
            </a:r>
            <a:r>
              <a:rPr lang="en-US" sz="2100" dirty="0" smtClean="0"/>
              <a:t>provisions from previous agreements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100" dirty="0" smtClean="0"/>
              <a:t>NCTO endorsed agreement in January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2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TTIP Challenges 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EU favors a fabric-forward rule of origin instead of yarn-forward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EU is pressing for access to U.S. military contracts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12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Tariff Preference Levels (TPLs)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NCTO opposes renewal of expired TPLs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Nicaragua – 100 million SME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Morocco – 30 million SME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Bahrain – 65 million SME (Expires July 31)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1431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Miscellaneous Tariff Bill (MTB)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Renewal of expired MTBs has languished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MTBs vital to U.S. competiveness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MTBs reduce duties on inputs when there is no domestic production source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NCTO strongly urges Congress to restart MTB process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410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NCTO Trade Policy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en-US" sz="2100" dirty="0" smtClean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Successfully worked </a:t>
            </a:r>
            <a:r>
              <a:rPr lang="en-US" sz="2100" dirty="0"/>
              <a:t>to reauthorize the Ex-</a:t>
            </a:r>
            <a:r>
              <a:rPr lang="en-US" sz="2100" dirty="0" err="1"/>
              <a:t>Im</a:t>
            </a:r>
            <a:r>
              <a:rPr lang="en-US" sz="2100" dirty="0"/>
              <a:t> </a:t>
            </a:r>
            <a:r>
              <a:rPr lang="en-US" sz="2100" dirty="0" smtClean="0"/>
              <a:t>Bank</a:t>
            </a:r>
            <a:endParaRPr lang="en-US" sz="2100" dirty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Fought </a:t>
            </a:r>
            <a:r>
              <a:rPr lang="en-US" sz="2100" dirty="0"/>
              <a:t>unwarranted Foreign Trade Zone </a:t>
            </a:r>
            <a:r>
              <a:rPr lang="en-US" sz="2100" dirty="0" smtClean="0"/>
              <a:t>applications </a:t>
            </a:r>
            <a:endParaRPr lang="en-US" sz="2100" dirty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Assisted members in </a:t>
            </a:r>
            <a:r>
              <a:rPr lang="en-US" sz="2100" dirty="0"/>
              <a:t>defending against </a:t>
            </a:r>
            <a:r>
              <a:rPr lang="en-US" sz="2100" dirty="0" smtClean="0"/>
              <a:t>unjustified </a:t>
            </a:r>
            <a:r>
              <a:rPr lang="en-US" sz="2100" dirty="0"/>
              <a:t>short supply </a:t>
            </a:r>
            <a:r>
              <a:rPr lang="en-US" sz="2100" dirty="0" smtClean="0"/>
              <a:t>petitions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50" y="2011358"/>
            <a:ext cx="8238077" cy="7730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State of the Industry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0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Defending the Berry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Worked with Berry Amendment Textile Coalition to defeat attack on Berry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Opponents tried to raise contract threshold to trigger Berry from $150,000 to $</a:t>
            </a:r>
            <a:r>
              <a:rPr lang="en-US" sz="2100" dirty="0"/>
              <a:t>500,000 in FY 2016 </a:t>
            </a:r>
            <a:r>
              <a:rPr lang="en-US" sz="2100" dirty="0" smtClean="0"/>
              <a:t>NDAA</a:t>
            </a:r>
          </a:p>
        </p:txBody>
      </p:sp>
    </p:spTree>
    <p:extLst>
      <p:ext uri="{BB962C8B-B14F-4D97-AF65-F5344CB8AC3E}">
        <p14:creationId xmlns:p14="http://schemas.microsoft.com/office/powerpoint/2010/main" val="20017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Berry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922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DoD Inspector General </a:t>
            </a:r>
            <a:r>
              <a:rPr lang="en-US" sz="2100" dirty="0" smtClean="0"/>
              <a:t>has issued three audits </a:t>
            </a:r>
            <a:r>
              <a:rPr lang="en-US" sz="2100" dirty="0"/>
              <a:t>assessing DoD’s compliance with </a:t>
            </a:r>
            <a:r>
              <a:rPr lang="en-US" sz="2100" dirty="0" smtClean="0"/>
              <a:t>Berry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Report </a:t>
            </a:r>
            <a:r>
              <a:rPr lang="en-US" sz="2100" dirty="0"/>
              <a:t>No. </a:t>
            </a:r>
            <a:r>
              <a:rPr lang="en-US" sz="2100" dirty="0" smtClean="0"/>
              <a:t>DODIG-2016-051 – Air Force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Report </a:t>
            </a:r>
            <a:r>
              <a:rPr lang="en-US" sz="2100" dirty="0"/>
              <a:t>No. </a:t>
            </a:r>
            <a:r>
              <a:rPr lang="en-US" sz="2100" dirty="0" smtClean="0"/>
              <a:t>DODIG-2015-161 – Navy 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Report </a:t>
            </a:r>
            <a:r>
              <a:rPr lang="en-US" sz="2100" dirty="0"/>
              <a:t>No. </a:t>
            </a:r>
            <a:r>
              <a:rPr lang="en-US" sz="2100" dirty="0" smtClean="0"/>
              <a:t>DODIG-2015-026 – Army </a:t>
            </a:r>
            <a:endParaRPr lang="en-US" sz="21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 smtClean="0"/>
              <a:t>NCTO supports audits and we believe DoD contracting officers need more training with respect to 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RFT-MII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DoD launched Revolutionary </a:t>
            </a:r>
            <a:r>
              <a:rPr lang="en-US" sz="2100" dirty="0"/>
              <a:t>Fibers and Textiles Manufacturing Institute of Innovation </a:t>
            </a:r>
            <a:r>
              <a:rPr lang="en-US" sz="2100" dirty="0" smtClean="0"/>
              <a:t>on April 1, 2016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Government and private sector initiative to accelerate next generation of textiles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Consortium led by MIT selected as hub 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Total funding expected to be roughly $320 million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Military Textile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97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en-US" sz="2100" dirty="0" smtClean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Worked </a:t>
            </a:r>
            <a:r>
              <a:rPr lang="en-US" sz="2100" dirty="0"/>
              <a:t>to improve relationships with </a:t>
            </a:r>
            <a:r>
              <a:rPr lang="en-US" sz="2100" dirty="0" smtClean="0"/>
              <a:t>DLA and other U.S. government customers</a:t>
            </a:r>
            <a:endParaRPr lang="en-US" sz="2100" dirty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Aided the Dept. </a:t>
            </a:r>
            <a:r>
              <a:rPr lang="en-US" sz="2100" dirty="0"/>
              <a:t>of Commerce Bureau of Industry and Security </a:t>
            </a:r>
            <a:r>
              <a:rPr lang="en-US" sz="2100" dirty="0" smtClean="0"/>
              <a:t>as it studies the </a:t>
            </a:r>
            <a:r>
              <a:rPr lang="en-US" sz="2100" dirty="0"/>
              <a:t>U.S. textile industry, especially as it relates to our ability to supply product under </a:t>
            </a:r>
            <a:r>
              <a:rPr lang="en-US" sz="2100" dirty="0" smtClean="0"/>
              <a:t>Berry</a:t>
            </a:r>
            <a:endParaRPr lang="en-US" sz="2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50" y="1453663"/>
            <a:ext cx="8238077" cy="1891322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big is the presence of other organizations in Washington?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30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 Association Spending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347882"/>
            <a:ext cx="8229600" cy="246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/>
              <a:t>Source: Foundation Center database.  </a:t>
            </a:r>
            <a:r>
              <a:rPr lang="en-US" sz="1300" i="1" dirty="0"/>
              <a:t>See: </a:t>
            </a:r>
            <a:r>
              <a:rPr lang="en-US" sz="1300" i="1" dirty="0">
                <a:hlinkClick r:id="rId2"/>
              </a:rPr>
              <a:t>http://foundationcenter.org/findfunders/990finder</a:t>
            </a:r>
            <a:r>
              <a:rPr lang="en-US" sz="1300" i="1" dirty="0" smtClean="0">
                <a:hlinkClick r:id="rId2"/>
              </a:rPr>
              <a:t>/</a:t>
            </a:r>
            <a:r>
              <a:rPr lang="en-US" sz="1300" i="1" dirty="0" smtClean="0"/>
              <a:t>. </a:t>
            </a:r>
            <a:endParaRPr lang="en-US" sz="13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8235" y="1079089"/>
            <a:ext cx="8229600" cy="304912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 smtClean="0"/>
              <a:t>2013 </a:t>
            </a:r>
            <a:r>
              <a:rPr lang="en-US" sz="4400" dirty="0"/>
              <a:t>Spending Compiled From Public IRS </a:t>
            </a:r>
            <a:r>
              <a:rPr lang="en-US" sz="4400" dirty="0" smtClean="0"/>
              <a:t>Filings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 smtClean="0"/>
              <a:t>$</a:t>
            </a:r>
            <a:r>
              <a:rPr lang="en-US" sz="4400" dirty="0" smtClean="0"/>
              <a:t>35.5</a:t>
            </a:r>
            <a:r>
              <a:rPr lang="en-US" sz="4400" dirty="0" smtClean="0"/>
              <a:t> </a:t>
            </a:r>
            <a:r>
              <a:rPr lang="en-US" sz="4400" dirty="0"/>
              <a:t>million – National Retail </a:t>
            </a:r>
            <a:r>
              <a:rPr lang="en-US" sz="4400" dirty="0" smtClean="0"/>
              <a:t>Federation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 smtClean="0"/>
              <a:t>$19.4 </a:t>
            </a:r>
            <a:r>
              <a:rPr lang="en-US" sz="4400" dirty="0"/>
              <a:t>million – Retail Industry Leaders </a:t>
            </a:r>
            <a:r>
              <a:rPr lang="en-US" sz="4400" dirty="0" smtClean="0"/>
              <a:t>Association</a:t>
            </a:r>
            <a:endParaRPr lang="en-US" sz="4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 smtClean="0"/>
              <a:t>$</a:t>
            </a:r>
            <a:r>
              <a:rPr lang="en-US" sz="4400" dirty="0" smtClean="0"/>
              <a:t>5.2</a:t>
            </a:r>
            <a:r>
              <a:rPr lang="en-US" sz="4400" dirty="0" smtClean="0"/>
              <a:t> </a:t>
            </a:r>
            <a:r>
              <a:rPr lang="en-US" sz="4400" dirty="0"/>
              <a:t>million – American Apparel &amp; Footwear </a:t>
            </a:r>
            <a:r>
              <a:rPr lang="en-US" sz="4400" dirty="0" smtClean="0"/>
              <a:t>Association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18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Lobbying Expenditures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444524" cy="37782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$9.55 million – Wal-Mart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$8.25 million – National Retail Federation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$2.75 million – Retail Industry Leaders Association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$1.63 million – NIKE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$1.55 million – Target Corporation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$760,000 – Sears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$732,000 – </a:t>
            </a:r>
            <a:r>
              <a:rPr lang="en-US" sz="2100" dirty="0" smtClean="0"/>
              <a:t>American Apparel &amp; Footwear Association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/>
              <a:t>$200,000 – L Brands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18032" y="1200151"/>
            <a:ext cx="2383692" cy="5036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i="1" dirty="0" smtClean="0"/>
              <a:t>Source: U.S</a:t>
            </a:r>
            <a:r>
              <a:rPr lang="en-US" sz="1200" i="1" dirty="0"/>
              <a:t>. </a:t>
            </a:r>
            <a:r>
              <a:rPr lang="en-US" sz="1200" i="1" dirty="0" smtClean="0"/>
              <a:t>Senate Lobbying Disclosure Act Database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95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Public Relations Campaign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13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American </a:t>
            </a:r>
            <a:r>
              <a:rPr lang="en-US" sz="2100" dirty="0"/>
              <a:t>Fiber Manufacturers </a:t>
            </a:r>
            <a:r>
              <a:rPr lang="en-US" sz="2100" dirty="0" smtClean="0"/>
              <a:t>Association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The National Cotton </a:t>
            </a:r>
            <a:r>
              <a:rPr lang="en-US" sz="2100" dirty="0" smtClean="0"/>
              <a:t>Council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The Industrial Fabrics Association </a:t>
            </a:r>
            <a:r>
              <a:rPr lang="en-US" sz="2100" dirty="0" smtClean="0"/>
              <a:t>International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Glen </a:t>
            </a:r>
            <a:r>
              <a:rPr lang="en-US" sz="2100" dirty="0" smtClean="0"/>
              <a:t>Raven, Inc. 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Campaign Objectives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373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Paint an accurate picture of the 21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century U.S. textile and apparel industry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Correct outdated and misleading impressions of the industry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100" dirty="0" smtClean="0"/>
              <a:t>Establish a baseline appreciation for the industry as a major employer, investor, innovator, and competitor in the global market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085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50" y="2011358"/>
            <a:ext cx="8238077" cy="7730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Numbers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68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277906"/>
            <a:ext cx="3456432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50" y="2011358"/>
            <a:ext cx="8238077" cy="7730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2016 NCTO Officers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65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NCTO 2016 Officers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57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Chairman – Rob Chapman, </a:t>
            </a:r>
            <a:r>
              <a:rPr lang="en-US" sz="2400" i="1" dirty="0" smtClean="0"/>
              <a:t>Inman Mills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Vice Chairman – Bill McCrary, </a:t>
            </a:r>
            <a:r>
              <a:rPr lang="en-US" sz="2400" i="1" dirty="0" smtClean="0"/>
              <a:t>William Barnet and Son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President – Augustine Tantillo, </a:t>
            </a:r>
            <a:r>
              <a:rPr lang="en-US" sz="2400" i="1" dirty="0" smtClean="0"/>
              <a:t>NCTO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Treasurer – Robin Haynes, </a:t>
            </a:r>
            <a:r>
              <a:rPr lang="en-US" sz="2400" i="1" dirty="0" smtClean="0"/>
              <a:t>NCTO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Secretary – Sara Beatty, </a:t>
            </a:r>
            <a:r>
              <a:rPr lang="en-US" sz="2400" i="1" dirty="0" smtClean="0"/>
              <a:t>NCTO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925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3438"/>
          </a:xfrm>
        </p:spPr>
        <p:txBody>
          <a:bodyPr>
            <a:noAutofit/>
          </a:bodyPr>
          <a:lstStyle/>
          <a:p>
            <a:r>
              <a:rPr lang="en-US" sz="4000" dirty="0" smtClean="0"/>
              <a:t>Value of Shipments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9770633"/>
              </p:ext>
            </p:extLst>
          </p:nvPr>
        </p:nvGraphicFramePr>
        <p:xfrm>
          <a:off x="457200" y="1200150"/>
          <a:ext cx="8229600" cy="326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329" y="4599283"/>
            <a:ext cx="8839199" cy="322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Census Bureau Annual Survey of Manufactures.  2014 data for NAICS 32522 used to compute 2015 figure.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2015 Value of Shipments </a:t>
            </a:r>
            <a:r>
              <a:rPr lang="en-US" sz="4000" dirty="0" err="1" smtClean="0"/>
              <a:t>Con’d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4535669"/>
              </p:ext>
            </p:extLst>
          </p:nvPr>
        </p:nvGraphicFramePr>
        <p:xfrm>
          <a:off x="457200" y="1200150"/>
          <a:ext cx="8229600" cy="32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53" y="4594622"/>
            <a:ext cx="8597153" cy="376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Census Bureau Annual Survey of Manufactures. 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ata for NAICS 32522 is for 2014 b/c 2015 data is n/a.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Employment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8486769"/>
              </p:ext>
            </p:extLst>
          </p:nvPr>
        </p:nvGraphicFramePr>
        <p:xfrm>
          <a:off x="457200" y="1200150"/>
          <a:ext cx="8229600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941" y="4610253"/>
            <a:ext cx="8543365" cy="31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/>
              <a:t>Sources: </a:t>
            </a:r>
            <a:r>
              <a:rPr lang="en-US" sz="1300" i="1" dirty="0" smtClean="0"/>
              <a:t>Bureau </a:t>
            </a:r>
            <a:r>
              <a:rPr lang="en-US" sz="1300" i="1" dirty="0"/>
              <a:t>of Labor Statistics, </a:t>
            </a:r>
            <a:r>
              <a:rPr lang="en-US" sz="1300" i="1" dirty="0" smtClean="0"/>
              <a:t>Dept. </a:t>
            </a:r>
            <a:r>
              <a:rPr lang="en-US" sz="1300" i="1" dirty="0"/>
              <a:t>of Agriculture, </a:t>
            </a:r>
            <a:r>
              <a:rPr lang="en-US" sz="1300" i="1" dirty="0" smtClean="0"/>
              <a:t>Nat’l </a:t>
            </a:r>
            <a:r>
              <a:rPr lang="en-US" sz="1300" i="1" dirty="0"/>
              <a:t>Cotton Council, and American Sheep </a:t>
            </a:r>
            <a:r>
              <a:rPr lang="en-US" sz="1300" i="1" dirty="0" smtClean="0"/>
              <a:t>Ind. Assoc.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5318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2015 Employment Cont’d </a:t>
            </a:r>
            <a:endParaRPr lang="en-US" sz="40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4447907"/>
              </p:ext>
            </p:extLst>
          </p:nvPr>
        </p:nvGraphicFramePr>
        <p:xfrm>
          <a:off x="457200" y="1200151"/>
          <a:ext cx="8229600" cy="328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6517" y="4594622"/>
            <a:ext cx="8229600" cy="280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U.S. Bureau of Labor Statistics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Exports of Fiber, Textiles &amp; Apparel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4757994"/>
              </p:ext>
            </p:extLst>
          </p:nvPr>
        </p:nvGraphicFramePr>
        <p:xfrm>
          <a:off x="457200" y="1200150"/>
          <a:ext cx="8229600" cy="328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594622"/>
            <a:ext cx="8423910" cy="319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Sources: U.S. Dept. of Commerce and U.S. Int’l Trade Commission. 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an-made fibers in Textile &amp; Apparel data.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28343" y="1918677"/>
            <a:ext cx="98766" cy="226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2015 Exports Cont’d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0699582"/>
              </p:ext>
            </p:extLst>
          </p:nvPr>
        </p:nvGraphicFramePr>
        <p:xfrm>
          <a:off x="457200" y="1200150"/>
          <a:ext cx="8229600" cy="3207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29925"/>
            <a:ext cx="8229600" cy="34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U.S. Department of Commerce and U.S. International Trade Commission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24689</TotalTime>
  <Words>945</Words>
  <Application>Microsoft Office PowerPoint</Application>
  <PresentationFormat>On-screen Show (16:9)</PresentationFormat>
  <Paragraphs>132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Georgia</vt:lpstr>
      <vt:lpstr>Office Theme</vt:lpstr>
      <vt:lpstr>National Council of Textile Organizations 13th Annual Meeting</vt:lpstr>
      <vt:lpstr>State of the Industry 2016</vt:lpstr>
      <vt:lpstr>The Numbers</vt:lpstr>
      <vt:lpstr>Value of Shipments</vt:lpstr>
      <vt:lpstr>2015 Value of Shipments Con’d</vt:lpstr>
      <vt:lpstr>2015 Employment</vt:lpstr>
      <vt:lpstr>2015 Employment Cont’d </vt:lpstr>
      <vt:lpstr>Exports of Fiber, Textiles &amp; Apparel</vt:lpstr>
      <vt:lpstr>2015 Exports Cont’d</vt:lpstr>
      <vt:lpstr>Capital Investment</vt:lpstr>
      <vt:lpstr>Capacity Utilization Index</vt:lpstr>
      <vt:lpstr>Industrial Production Index</vt:lpstr>
      <vt:lpstr>Policy Review</vt:lpstr>
      <vt:lpstr>TPP Priorities </vt:lpstr>
      <vt:lpstr>TPP  </vt:lpstr>
      <vt:lpstr>TTIP Challenges   </vt:lpstr>
      <vt:lpstr>Tariff Preference Levels (TPLs)</vt:lpstr>
      <vt:lpstr>Miscellaneous Tariff Bill (MTB)</vt:lpstr>
      <vt:lpstr>More NCTO Trade Policy Advocacy</vt:lpstr>
      <vt:lpstr>Defending the Berry Amendment</vt:lpstr>
      <vt:lpstr>Berry Audits</vt:lpstr>
      <vt:lpstr>RFT-MII</vt:lpstr>
      <vt:lpstr>More Military Textile Activities</vt:lpstr>
      <vt:lpstr>How big is the presence of other organizations in Washington?</vt:lpstr>
      <vt:lpstr>Trade Association Spending </vt:lpstr>
      <vt:lpstr>2015 Lobbying Expenditures</vt:lpstr>
      <vt:lpstr>Public Relations Campaign</vt:lpstr>
      <vt:lpstr>Industry Partners</vt:lpstr>
      <vt:lpstr>Campaign Objectives  </vt:lpstr>
      <vt:lpstr>PowerPoint Presentation</vt:lpstr>
      <vt:lpstr>2016 NCTO Officers</vt:lpstr>
      <vt:lpstr>NCTO 2016 Officers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Lloyd Wood</cp:lastModifiedBy>
  <cp:revision>229</cp:revision>
  <cp:lastPrinted>2016-04-14T18:33:08Z</cp:lastPrinted>
  <dcterms:created xsi:type="dcterms:W3CDTF">2015-11-24T16:39:26Z</dcterms:created>
  <dcterms:modified xsi:type="dcterms:W3CDTF">2016-04-29T17:32:42Z</dcterms:modified>
</cp:coreProperties>
</file>